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8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834" y="-28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4073C-C9FD-4F74-9DF1-0F607EE7E575}" type="datetimeFigureOut">
              <a:rPr kumimoji="1" lang="ja-JP" altLang="en-US" smtClean="0"/>
              <a:t>2023/5/29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88FD-64D6-4B82-863A-EAADD135A7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3017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4073C-C9FD-4F74-9DF1-0F607EE7E575}" type="datetimeFigureOut">
              <a:rPr kumimoji="1" lang="ja-JP" altLang="en-US" smtClean="0"/>
              <a:t>2023/5/29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88FD-64D6-4B82-863A-EAADD135A7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500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4073C-C9FD-4F74-9DF1-0F607EE7E575}" type="datetimeFigureOut">
              <a:rPr kumimoji="1" lang="ja-JP" altLang="en-US" smtClean="0"/>
              <a:t>2023/5/29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88FD-64D6-4B82-863A-EAADD135A7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5043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4073C-C9FD-4F74-9DF1-0F607EE7E575}" type="datetimeFigureOut">
              <a:rPr kumimoji="1" lang="ja-JP" altLang="en-US" smtClean="0"/>
              <a:t>2023/5/29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88FD-64D6-4B82-863A-EAADD135A7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5664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4073C-C9FD-4F74-9DF1-0F607EE7E575}" type="datetimeFigureOut">
              <a:rPr kumimoji="1" lang="ja-JP" altLang="en-US" smtClean="0"/>
              <a:t>2023/5/29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88FD-64D6-4B82-863A-EAADD135A7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1118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4073C-C9FD-4F74-9DF1-0F607EE7E575}" type="datetimeFigureOut">
              <a:rPr kumimoji="1" lang="ja-JP" altLang="en-US" smtClean="0"/>
              <a:t>2023/5/29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88FD-64D6-4B82-863A-EAADD135A7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093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4073C-C9FD-4F74-9DF1-0F607EE7E575}" type="datetimeFigureOut">
              <a:rPr kumimoji="1" lang="ja-JP" altLang="en-US" smtClean="0"/>
              <a:t>2023/5/29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88FD-64D6-4B82-863A-EAADD135A7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9202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4073C-C9FD-4F74-9DF1-0F607EE7E575}" type="datetimeFigureOut">
              <a:rPr kumimoji="1" lang="ja-JP" altLang="en-US" smtClean="0"/>
              <a:t>2023/5/29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88FD-64D6-4B82-863A-EAADD135A7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4271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4073C-C9FD-4F74-9DF1-0F607EE7E575}" type="datetimeFigureOut">
              <a:rPr kumimoji="1" lang="ja-JP" altLang="en-US" smtClean="0"/>
              <a:t>2023/5/29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88FD-64D6-4B82-863A-EAADD135A7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4328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4073C-C9FD-4F74-9DF1-0F607EE7E575}" type="datetimeFigureOut">
              <a:rPr kumimoji="1" lang="ja-JP" altLang="en-US" smtClean="0"/>
              <a:t>2023/5/29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88FD-64D6-4B82-863A-EAADD135A7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5415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4073C-C9FD-4F74-9DF1-0F607EE7E575}" type="datetimeFigureOut">
              <a:rPr kumimoji="1" lang="ja-JP" altLang="en-US" smtClean="0"/>
              <a:t>2023/5/29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88FD-64D6-4B82-863A-EAADD135A7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5656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4073C-C9FD-4F74-9DF1-0F607EE7E575}" type="datetimeFigureOut">
              <a:rPr kumimoji="1" lang="ja-JP" altLang="en-US" smtClean="0"/>
              <a:t>2023/5/29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D88FD-64D6-4B82-863A-EAADD135A7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0550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星: 24 pt 4">
            <a:extLst>
              <a:ext uri="{FF2B5EF4-FFF2-40B4-BE49-F238E27FC236}">
                <a16:creationId xmlns:a16="http://schemas.microsoft.com/office/drawing/2014/main" id="{C74CDFBD-D942-F280-0B2D-5A4E04D66605}"/>
              </a:ext>
            </a:extLst>
          </p:cNvPr>
          <p:cNvSpPr/>
          <p:nvPr/>
        </p:nvSpPr>
        <p:spPr>
          <a:xfrm>
            <a:off x="367289" y="372278"/>
            <a:ext cx="1504950" cy="1504950"/>
          </a:xfrm>
          <a:prstGeom prst="star24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B5AF066-5CB8-4F8B-04E1-68E0B806ED10}"/>
              </a:ext>
            </a:extLst>
          </p:cNvPr>
          <p:cNvSpPr txBox="1"/>
          <p:nvPr/>
        </p:nvSpPr>
        <p:spPr>
          <a:xfrm>
            <a:off x="495300" y="855077"/>
            <a:ext cx="1866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solidFill>
                  <a:schemeClr val="bg1"/>
                </a:solidFill>
              </a:rPr>
              <a:t>ご</a:t>
            </a:r>
            <a:r>
              <a:rPr kumimoji="1" lang="ja-JP" altLang="en-US" sz="2800" b="1" dirty="0">
                <a:solidFill>
                  <a:schemeClr val="bg1"/>
                </a:solidFill>
              </a:rPr>
              <a:t>案内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3C4DE93-259E-C4F5-730F-E54B421B6F42}"/>
              </a:ext>
            </a:extLst>
          </p:cNvPr>
          <p:cNvSpPr txBox="1"/>
          <p:nvPr/>
        </p:nvSpPr>
        <p:spPr>
          <a:xfrm>
            <a:off x="2000250" y="647700"/>
            <a:ext cx="4381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ＤＨＰ平成明朝体W7" panose="02020700000000000000" pitchFamily="18" charset="-128"/>
                <a:ea typeface="ＤＨＰ平成明朝体W7" panose="02020700000000000000" pitchFamily="18" charset="-128"/>
              </a:rPr>
              <a:t>農地改良でも一時転用</a:t>
            </a:r>
            <a:r>
              <a:rPr kumimoji="1" lang="ja-JP" altLang="en-US" sz="2800" dirty="0" smtClean="0">
                <a:latin typeface="ＤＨＰ平成明朝体W7" panose="02020700000000000000" pitchFamily="18" charset="-128"/>
                <a:ea typeface="ＤＨＰ平成明朝体W7" panose="02020700000000000000" pitchFamily="18" charset="-128"/>
              </a:rPr>
              <a:t>の</a:t>
            </a:r>
            <a:r>
              <a:rPr kumimoji="1" lang="ja-JP" altLang="en-US" sz="2800" dirty="0">
                <a:latin typeface="ＤＨＰ平成明朝体W7" panose="02020700000000000000" pitchFamily="18" charset="-128"/>
                <a:ea typeface="ＤＨＰ平成明朝体W7" panose="02020700000000000000" pitchFamily="18" charset="-128"/>
              </a:rPr>
              <a:t>届出</a:t>
            </a:r>
            <a:r>
              <a:rPr kumimoji="1" lang="ja-JP" altLang="en-US" sz="2800" dirty="0" smtClean="0">
                <a:latin typeface="ＤＨＰ平成明朝体W7" panose="02020700000000000000" pitchFamily="18" charset="-128"/>
                <a:ea typeface="ＤＨＰ平成明朝体W7" panose="02020700000000000000" pitchFamily="18" charset="-128"/>
              </a:rPr>
              <a:t>が必要です！</a:t>
            </a:r>
            <a:endParaRPr kumimoji="1" lang="ja-JP" altLang="en-US" sz="2800" dirty="0">
              <a:latin typeface="ＤＨＰ平成明朝体W7" panose="02020700000000000000" pitchFamily="18" charset="-128"/>
              <a:ea typeface="ＤＨＰ平成明朝体W7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0A22809-9E75-1313-E7A1-CC2DC9EAF3D4}"/>
              </a:ext>
            </a:extLst>
          </p:cNvPr>
          <p:cNvSpPr txBox="1"/>
          <p:nvPr/>
        </p:nvSpPr>
        <p:spPr>
          <a:xfrm>
            <a:off x="3318711" y="8387717"/>
            <a:ext cx="3771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kern="100" dirty="0">
                <a:latin typeface="ＤＦ平成ゴシック体W5" panose="020B0509000000000000" pitchFamily="49" charset="-128"/>
                <a:ea typeface="ＤＦ平成ゴシック体W5" panose="020B0509000000000000" pitchFamily="49" charset="-128"/>
                <a:cs typeface="Times New Roman" panose="02020603050405020304" pitchFamily="18" charset="0"/>
              </a:rPr>
              <a:t>大山崎町</a:t>
            </a:r>
            <a:r>
              <a:rPr lang="ja-JP" altLang="ja-JP" sz="1800" kern="100" dirty="0" smtClean="0">
                <a:effectLst/>
                <a:latin typeface="ＤＦ平成ゴシック体W5" panose="020B0509000000000000" pitchFamily="49" charset="-128"/>
                <a:ea typeface="ＤＦ平成ゴシック体W5" panose="020B0509000000000000" pitchFamily="49" charset="-128"/>
                <a:cs typeface="Times New Roman" panose="02020603050405020304" pitchFamily="18" charset="0"/>
              </a:rPr>
              <a:t>農業</a:t>
            </a:r>
            <a:r>
              <a:rPr lang="ja-JP" altLang="ja-JP" sz="1800" kern="100" dirty="0">
                <a:effectLst/>
                <a:latin typeface="ＤＦ平成ゴシック体W5" panose="020B0509000000000000" pitchFamily="49" charset="-128"/>
                <a:ea typeface="ＤＦ平成ゴシック体W5" panose="020B0509000000000000" pitchFamily="49" charset="-128"/>
                <a:cs typeface="Times New Roman" panose="02020603050405020304" pitchFamily="18" charset="0"/>
              </a:rPr>
              <a:t>委員会事務局</a:t>
            </a:r>
            <a:endParaRPr lang="ja-JP" altLang="ja-JP" kern="100" dirty="0">
              <a:effectLst/>
              <a:latin typeface="ＤＦ平成ゴシック体W5" panose="020B0509000000000000" pitchFamily="49" charset="-128"/>
              <a:ea typeface="ＤＦ平成ゴシック体W5" panose="020B0509000000000000" pitchFamily="49" charset="-128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89CC53B-60F9-F29A-A874-B90184977B40}"/>
              </a:ext>
            </a:extLst>
          </p:cNvPr>
          <p:cNvSpPr txBox="1"/>
          <p:nvPr/>
        </p:nvSpPr>
        <p:spPr>
          <a:xfrm>
            <a:off x="3314700" y="8819952"/>
            <a:ext cx="42481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kern="100" dirty="0">
                <a:effectLst/>
                <a:latin typeface="ＤＦ平成ゴシック体W5" panose="020B0509000000000000" pitchFamily="49" charset="-128"/>
                <a:ea typeface="ＤＦ平成ゴシック体W5" panose="020B0509000000000000" pitchFamily="49" charset="-128"/>
                <a:cs typeface="Times New Roman" panose="02020603050405020304" pitchFamily="18" charset="0"/>
              </a:rPr>
              <a:t>℡ </a:t>
            </a:r>
            <a:r>
              <a:rPr lang="en-US" altLang="ja-JP" sz="2400" kern="100" dirty="0" smtClean="0">
                <a:effectLst/>
                <a:latin typeface="ＤＦ平成ゴシック体W5" panose="020B0509000000000000" pitchFamily="49" charset="-128"/>
                <a:ea typeface="ＤＦ平成ゴシック体W5" panose="020B0509000000000000" pitchFamily="49" charset="-128"/>
                <a:cs typeface="Times New Roman" panose="02020603050405020304" pitchFamily="18" charset="0"/>
              </a:rPr>
              <a:t>075-</a:t>
            </a:r>
            <a:r>
              <a:rPr lang="en-US" altLang="ja-JP" sz="2400" kern="100" dirty="0" smtClean="0">
                <a:latin typeface="ＤＦ平成ゴシック体W5" panose="020B0509000000000000" pitchFamily="49" charset="-128"/>
                <a:ea typeface="ＤＦ平成ゴシック体W5" panose="020B0509000000000000" pitchFamily="49" charset="-128"/>
                <a:cs typeface="Times New Roman" panose="02020603050405020304" pitchFamily="18" charset="0"/>
              </a:rPr>
              <a:t>9</a:t>
            </a:r>
            <a:r>
              <a:rPr lang="en-US" altLang="ja-JP" sz="2400" kern="100" dirty="0" smtClean="0">
                <a:effectLst/>
                <a:latin typeface="ＤＦ平成ゴシック体W5" panose="020B0509000000000000" pitchFamily="49" charset="-128"/>
                <a:ea typeface="ＤＦ平成ゴシック体W5" panose="020B0509000000000000" pitchFamily="49" charset="-128"/>
                <a:cs typeface="Times New Roman" panose="02020603050405020304" pitchFamily="18" charset="0"/>
              </a:rPr>
              <a:t>56-2101</a:t>
            </a:r>
            <a:endParaRPr lang="ja-JP" altLang="en-US" sz="2400" dirty="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0C0B712F-4A84-7EA7-3769-9F7CCF797AD0}"/>
              </a:ext>
            </a:extLst>
          </p:cNvPr>
          <p:cNvSpPr/>
          <p:nvPr/>
        </p:nvSpPr>
        <p:spPr>
          <a:xfrm>
            <a:off x="495300" y="8211451"/>
            <a:ext cx="5886450" cy="1157072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9240456-0996-ACF6-FC08-1EC7A11F7CF8}"/>
              </a:ext>
            </a:extLst>
          </p:cNvPr>
          <p:cNvSpPr txBox="1"/>
          <p:nvPr/>
        </p:nvSpPr>
        <p:spPr>
          <a:xfrm>
            <a:off x="809625" y="1911369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　京都府</a:t>
            </a:r>
            <a:r>
              <a:rPr kumimoji="1" lang="ja-JP" altLang="en-US" sz="1200" dirty="0"/>
              <a:t>の「農地改良に係る転用許可の取扱い」（令和５年６月１日施行）に伴い、田畑転換でも、盛土の高さが１ｍ以上か工期が６カ月</a:t>
            </a:r>
            <a:r>
              <a:rPr kumimoji="1" lang="ja-JP" altLang="en-US" sz="1200" dirty="0" smtClean="0"/>
              <a:t>以上もしくは盛土の面積が</a:t>
            </a:r>
            <a:r>
              <a:rPr kumimoji="1" lang="en-US" altLang="ja-JP" sz="1200" dirty="0" smtClean="0"/>
              <a:t>30a</a:t>
            </a:r>
            <a:r>
              <a:rPr kumimoji="1" lang="ja-JP" altLang="en-US" sz="1200" dirty="0" smtClean="0"/>
              <a:t>以上の</a:t>
            </a:r>
            <a:r>
              <a:rPr kumimoji="1" lang="ja-JP" altLang="en-US" sz="1200" dirty="0"/>
              <a:t>場合は、農地法の</a:t>
            </a:r>
            <a:r>
              <a:rPr kumimoji="1" lang="ja-JP" altLang="en-US" sz="1200" dirty="0" smtClean="0"/>
              <a:t>一時転用許可申請・届出が</a:t>
            </a:r>
            <a:r>
              <a:rPr kumimoji="1" lang="ja-JP" altLang="en-US" sz="1200" dirty="0"/>
              <a:t>必要になります。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4A95CD1-37A2-A829-82FF-7A34F156110F}"/>
              </a:ext>
            </a:extLst>
          </p:cNvPr>
          <p:cNvSpPr txBox="1"/>
          <p:nvPr/>
        </p:nvSpPr>
        <p:spPr>
          <a:xfrm>
            <a:off x="771525" y="6227786"/>
            <a:ext cx="541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　・土質</a:t>
            </a:r>
            <a:r>
              <a:rPr kumimoji="1" lang="ja-JP" altLang="en-US" sz="1200" dirty="0"/>
              <a:t>や土量が明らかな「耕作に適した土」を</a:t>
            </a:r>
            <a:r>
              <a:rPr kumimoji="1" lang="ja-JP" altLang="en-US" sz="1200" dirty="0" smtClean="0"/>
              <a:t>使用する。</a:t>
            </a:r>
            <a:endParaRPr kumimoji="1" lang="en-US" altLang="ja-JP" sz="1200" dirty="0" smtClean="0"/>
          </a:p>
          <a:p>
            <a:r>
              <a:rPr kumimoji="1" lang="ja-JP" altLang="en-US" sz="1200" dirty="0" smtClean="0"/>
              <a:t>　・従前</a:t>
            </a:r>
            <a:r>
              <a:rPr kumimoji="1" lang="ja-JP" altLang="en-US" sz="1200" dirty="0"/>
              <a:t>と同等以上の営農ができる農地に戻して耕作を再開</a:t>
            </a:r>
            <a:r>
              <a:rPr kumimoji="1" lang="ja-JP" altLang="en-US" sz="1200" dirty="0" smtClean="0"/>
              <a:t>する。</a:t>
            </a:r>
            <a:endParaRPr kumimoji="1" lang="en-US" altLang="ja-JP" sz="1200" dirty="0" smtClean="0"/>
          </a:p>
          <a:p>
            <a:r>
              <a:rPr kumimoji="1" lang="ja-JP" altLang="en-US" sz="1200" dirty="0"/>
              <a:t>　</a:t>
            </a:r>
            <a:r>
              <a:rPr kumimoji="1" lang="ja-JP" altLang="en-US" sz="1200" dirty="0" smtClean="0"/>
              <a:t>・基本的に盛土は道路を超えない高さで、近隣農地や道水路への防除を</a:t>
            </a:r>
            <a:endParaRPr kumimoji="1" lang="en-US" altLang="ja-JP" sz="1200" dirty="0" smtClean="0"/>
          </a:p>
          <a:p>
            <a:r>
              <a:rPr kumimoji="1" lang="ja-JP" altLang="en-US" sz="1200" dirty="0"/>
              <a:t>　</a:t>
            </a:r>
            <a:r>
              <a:rPr kumimoji="1" lang="ja-JP" altLang="en-US" sz="1200" dirty="0" smtClean="0"/>
              <a:t>　徹底すること。</a:t>
            </a:r>
            <a:endParaRPr kumimoji="1" lang="en-US" altLang="ja-JP" sz="1200" dirty="0" smtClean="0"/>
          </a:p>
          <a:p>
            <a:r>
              <a:rPr kumimoji="1" lang="ja-JP" altLang="en-US" sz="1200" dirty="0" smtClean="0"/>
              <a:t>　　　　　　　　　　　　　　　　　　これらが許可・受理要件となります。</a:t>
            </a:r>
            <a:endParaRPr kumimoji="1" lang="ja-JP" altLang="en-US" sz="1200" dirty="0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C46AEE24-6F94-6752-669F-43D14AA921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70" y="2726979"/>
            <a:ext cx="5007830" cy="3339597"/>
          </a:xfrm>
          <a:prstGeom prst="rect">
            <a:avLst/>
          </a:prstGeom>
        </p:spPr>
      </p:pic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8D2E49C5-A2BC-D9A5-C5EA-2353918F7208}"/>
              </a:ext>
            </a:extLst>
          </p:cNvPr>
          <p:cNvSpPr/>
          <p:nvPr/>
        </p:nvSpPr>
        <p:spPr>
          <a:xfrm>
            <a:off x="628775" y="8509855"/>
            <a:ext cx="2028495" cy="644478"/>
          </a:xfrm>
          <a:prstGeom prst="roundRect">
            <a:avLst/>
          </a:prstGeom>
          <a:solidFill>
            <a:srgbClr val="FFA8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二等辺三角形 19">
            <a:extLst>
              <a:ext uri="{FF2B5EF4-FFF2-40B4-BE49-F238E27FC236}">
                <a16:creationId xmlns:a16="http://schemas.microsoft.com/office/drawing/2014/main" id="{A5FC9432-3B0C-968E-A36F-3531012F2B70}"/>
              </a:ext>
            </a:extLst>
          </p:cNvPr>
          <p:cNvSpPr/>
          <p:nvPr/>
        </p:nvSpPr>
        <p:spPr>
          <a:xfrm rot="5613144">
            <a:off x="2705944" y="8477049"/>
            <a:ext cx="400050" cy="725001"/>
          </a:xfrm>
          <a:prstGeom prst="triangle">
            <a:avLst/>
          </a:prstGeom>
          <a:solidFill>
            <a:srgbClr val="FFA8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505BAB8-9C5A-0449-3DE5-AB827C9A0ADD}"/>
              </a:ext>
            </a:extLst>
          </p:cNvPr>
          <p:cNvSpPr txBox="1"/>
          <p:nvPr/>
        </p:nvSpPr>
        <p:spPr>
          <a:xfrm>
            <a:off x="628775" y="8614628"/>
            <a:ext cx="2238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solidFill>
                  <a:schemeClr val="bg1"/>
                </a:solidFill>
                <a:latin typeface="ＤＦ平成ゴシック体W5" panose="020B0509000000000000" pitchFamily="49" charset="-128"/>
                <a:ea typeface="ＤＦ平成ゴシック体W5" panose="020B0509000000000000" pitchFamily="49" charset="-128"/>
              </a:rPr>
              <a:t>お問合せ</a:t>
            </a:r>
            <a:r>
              <a:rPr kumimoji="1" lang="ja-JP" altLang="en-US" sz="1600" dirty="0" smtClean="0">
                <a:solidFill>
                  <a:schemeClr val="bg1"/>
                </a:solidFill>
                <a:latin typeface="ＤＦ平成ゴシック体W5" panose="020B0509000000000000" pitchFamily="49" charset="-128"/>
                <a:ea typeface="ＤＦ平成ゴシック体W5" panose="020B0509000000000000" pitchFamily="49" charset="-128"/>
              </a:rPr>
              <a:t>はこちら</a:t>
            </a:r>
            <a:endParaRPr kumimoji="1" lang="en-US" altLang="ja-JP" sz="1600" dirty="0">
              <a:solidFill>
                <a:schemeClr val="bg1"/>
              </a:solidFill>
              <a:latin typeface="ＤＦ平成ゴシック体W5" panose="020B0509000000000000" pitchFamily="49" charset="-128"/>
              <a:ea typeface="ＤＦ平成ゴシック体W5" panose="020B0509000000000000" pitchFamily="49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B05825E-0A58-2097-0C78-38FA5D1FF57C}"/>
              </a:ext>
            </a:extLst>
          </p:cNvPr>
          <p:cNvSpPr txBox="1"/>
          <p:nvPr/>
        </p:nvSpPr>
        <p:spPr>
          <a:xfrm>
            <a:off x="583474" y="7414091"/>
            <a:ext cx="58625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rgbClr val="FF0000"/>
                </a:solidFill>
                <a:latin typeface="ＤＦ平成ゴシック体W5" panose="020B0509000000000000" pitchFamily="49" charset="-128"/>
                <a:ea typeface="ＤＦ平成ゴシック体W5" panose="020B0509000000000000" pitchFamily="49" charset="-128"/>
              </a:rPr>
              <a:t>農地改良の盛土に関する一時</a:t>
            </a:r>
            <a:r>
              <a:rPr kumimoji="1" lang="ja-JP" altLang="en-US" sz="2000" b="1" dirty="0" smtClean="0">
                <a:solidFill>
                  <a:srgbClr val="FF0000"/>
                </a:solidFill>
                <a:latin typeface="ＤＦ平成ゴシック体W5" panose="020B0509000000000000" pitchFamily="49" charset="-128"/>
                <a:ea typeface="ＤＦ平成ゴシック体W5" panose="020B0509000000000000" pitchFamily="49" charset="-128"/>
              </a:rPr>
              <a:t>転用や各種手続きの</a:t>
            </a:r>
            <a:endParaRPr kumimoji="1" lang="en-US" altLang="ja-JP" sz="2000" b="1" dirty="0" smtClean="0">
              <a:solidFill>
                <a:srgbClr val="FF0000"/>
              </a:solidFill>
              <a:latin typeface="ＤＦ平成ゴシック体W5" panose="020B0509000000000000" pitchFamily="49" charset="-128"/>
              <a:ea typeface="ＤＦ平成ゴシック体W5" panose="020B0509000000000000" pitchFamily="49" charset="-128"/>
            </a:endParaRPr>
          </a:p>
          <a:p>
            <a:r>
              <a:rPr kumimoji="1" lang="ja-JP" altLang="en-US" sz="2000" b="1" dirty="0" smtClean="0">
                <a:solidFill>
                  <a:srgbClr val="FF0000"/>
                </a:solidFill>
                <a:latin typeface="ＤＦ平成ゴシック体W5" panose="020B0509000000000000" pitchFamily="49" charset="-128"/>
                <a:ea typeface="ＤＦ平成ゴシック体W5" panose="020B0509000000000000" pitchFamily="49" charset="-128"/>
              </a:rPr>
              <a:t>相談は</a:t>
            </a:r>
            <a:r>
              <a:rPr kumimoji="1" lang="ja-JP" altLang="en-US" sz="2000" b="1" dirty="0">
                <a:solidFill>
                  <a:srgbClr val="FF0000"/>
                </a:solidFill>
                <a:latin typeface="ＤＦ平成ゴシック体W5" panose="020B0509000000000000" pitchFamily="49" charset="-128"/>
                <a:ea typeface="ＤＦ平成ゴシック体W5" panose="020B0509000000000000" pitchFamily="49" charset="-128"/>
              </a:rPr>
              <a:t>、農業委員会の</a:t>
            </a:r>
            <a:r>
              <a:rPr kumimoji="1" lang="ja-JP" altLang="en-US" sz="2000" b="1" dirty="0" smtClean="0">
                <a:solidFill>
                  <a:srgbClr val="FF0000"/>
                </a:solidFill>
                <a:latin typeface="ＤＦ平成ゴシック体W5" panose="020B0509000000000000" pitchFamily="49" charset="-128"/>
                <a:ea typeface="ＤＦ平成ゴシック体W5" panose="020B0509000000000000" pitchFamily="49" charset="-128"/>
              </a:rPr>
              <a:t>窓口</a:t>
            </a:r>
            <a:r>
              <a:rPr kumimoji="1" lang="ja-JP" altLang="en-US" sz="2000" b="1" dirty="0">
                <a:solidFill>
                  <a:srgbClr val="FF0000"/>
                </a:solidFill>
                <a:latin typeface="ＤＦ平成ゴシック体W5" panose="020B0509000000000000" pitchFamily="49" charset="-128"/>
                <a:ea typeface="ＤＦ平成ゴシック体W5" panose="020B0509000000000000" pitchFamily="49" charset="-128"/>
              </a:rPr>
              <a:t>へ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844419C8-4E9C-020E-13FA-5A1C9B2BF9FD}"/>
              </a:ext>
            </a:extLst>
          </p:cNvPr>
          <p:cNvSpPr/>
          <p:nvPr/>
        </p:nvSpPr>
        <p:spPr>
          <a:xfrm>
            <a:off x="171450" y="133350"/>
            <a:ext cx="6457950" cy="20478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429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41</Words>
  <Application>Microsoft Office PowerPoint</Application>
  <PresentationFormat>A4 210 x 297 mm</PresentationFormat>
  <Paragraphs>13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ＤＦ平成ゴシック体W5</vt:lpstr>
      <vt:lpstr>ＤＨＰ平成明朝体W7</vt:lpstr>
      <vt:lpstr>游ゴシック</vt:lpstr>
      <vt:lpstr>游ゴシック Light</vt:lpstr>
      <vt:lpstr>Arial</vt:lpstr>
      <vt:lpstr>Calibri</vt:lpstr>
      <vt:lpstr>Calibri Light</vt:lpstr>
      <vt:lpstr>Times New Roman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ModifiedBy>前田 匠吾</cp:lastModifiedBy>
  <cp:revision>5</cp:revision>
  <dcterms:modified xsi:type="dcterms:W3CDTF">2023-05-29T07:20:29Z</dcterms:modified>
</cp:coreProperties>
</file>